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  <p:sldId id="285" r:id="rId5"/>
    <p:sldId id="289" r:id="rId6"/>
    <p:sldId id="276" r:id="rId7"/>
    <p:sldId id="277" r:id="rId8"/>
    <p:sldId id="278" r:id="rId9"/>
    <p:sldId id="279" r:id="rId10"/>
    <p:sldId id="290" r:id="rId11"/>
    <p:sldId id="282" r:id="rId12"/>
    <p:sldId id="291" r:id="rId13"/>
    <p:sldId id="281" r:id="rId14"/>
    <p:sldId id="292" r:id="rId15"/>
    <p:sldId id="280" r:id="rId16"/>
    <p:sldId id="286" r:id="rId17"/>
    <p:sldId id="287" r:id="rId18"/>
    <p:sldId id="284" r:id="rId19"/>
    <p:sldId id="28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33" autoAdjust="0"/>
  </p:normalViewPr>
  <p:slideViewPr>
    <p:cSldViewPr snapToGrid="0">
      <p:cViewPr varScale="1">
        <p:scale>
          <a:sx n="64" d="100"/>
          <a:sy n="64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ECB55-21C5-4002-8467-BC897A864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61B5CB-ADD8-49C6-B7B1-238E17A0C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37336F-9AE2-440C-8081-DD322900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43BF0-AF62-4590-95A2-9F49414E0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05CD47-BA39-4DB1-B8C3-7CF87A762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12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A462BE-6F99-44CA-B6FD-E63D72AE8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D45A88-3C1E-4446-8275-01CD8C9677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501E9A-DFCA-4A34-865E-86487C909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4785DB-17F2-471E-A39A-82F7ECCD3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08F9A6-59AE-4A81-A880-4ED834FE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32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B7CBB2A-BB34-4BAC-88B9-4BD8E64FBB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30D409-68D8-406F-BE3C-2FA1AE830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6CD27A-9D2B-4FB2-8651-CEAD159D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CC462E-BFC3-4270-9D95-267CF04B2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D5CA9B-F7EE-4BFE-9AB9-093590973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64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651D2C-42C2-43CA-A675-909F0D38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8E316C-6BD2-4B67-BB7D-601892C6A0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4AF6C7-DD22-4A7B-AA2F-28D0F6D1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F8CFE1-BE46-4856-BC3D-988E4122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7D396B-AD58-43CA-AED5-ADEAA36B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0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8C6751-A485-4B07-9A6D-3B23A2566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7159F9-4547-4B7D-B23D-F69C7CA35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EE6D9F-5B6F-4E8C-80BA-656E8C2E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1C2864-AE20-4523-9215-D846B59E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455270-A6B6-4560-B5E2-74691E03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43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64506-FE86-49C2-B91F-084850F7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B74B84-4C32-4461-98D0-6A8143BFE4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1447B3-581D-46E9-BC9A-544861CD9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BFE5ED-B07D-4B10-9171-B5BAA5CE8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651CB8-4131-414F-983F-BA0D2DFF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34DC82-E00B-4389-B96C-24DB0E152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47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7A0E-9036-4F16-BBF2-CD84064F7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BC49F6-B467-4E68-A2D9-50BA78C21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524FA8-FC15-45AB-BA63-59B6FD708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DFA299D-6F80-4C36-AFEA-43DAD5F70B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21A5D50-BC59-44EA-A261-42615E5724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B9E9B42-C825-458B-A9AD-B2B09796E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A737975-699F-400B-A0C9-9F8655E86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9DDD43D-F3F2-44E2-A014-531F8845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6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B0F2C-E781-4BC4-ACB6-69ED620E1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8B16536-ACFE-4B08-A1EF-526304A0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F94C69D-0680-4F13-90A2-6D4B9D190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F20240B-63BD-4698-BCF9-4C73BE1B8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73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7DDF6B-4B69-4ED2-A749-E4DFCF2BA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6D6CD5-828D-44D5-B3FD-0B4902D1C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49A278B-C95E-4924-9A0F-88A7B258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12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63F8-7E0F-4C1D-9B6D-40008B82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583A74-9E32-453C-87B1-427AD49D8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1D4822-9233-4DBA-91B4-EDB2BAB3E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1B6F1C4-00BA-4645-A7DC-62C037C37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CE4413-85D4-45B4-BA25-C605EC198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316DF1-4E57-467D-B837-D6663A8D9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90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D5888-8835-4595-83C4-58E56909F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E825F3-9BAB-41AE-AD79-7E558D807E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8FABE5-F8E0-448F-BCB5-84B8FB1D9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C60B1A-32AE-4375-AD41-96A1CD9F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633D7F-0D65-4276-B8B3-84B236B3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DBE77E-A197-4014-AE7F-60A13E2F0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69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868B1A-656C-461C-87D3-CEA40C4A8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701EE3-8EFD-4E3C-B001-E7A6F339C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56404A-C3DE-4F03-8BBA-4DBDBF2CD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B1A43-4620-4AE9-8735-DD6379F736F4}" type="datetimeFigureOut">
              <a:rPr lang="ru-RU" smtClean="0"/>
              <a:t>16.11.2022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63BC3A-ACAF-4E2F-AAB7-5B82B4F7C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CEC975-85EB-4EF0-92F5-B3B26F47A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5D5B-E80B-407F-BB52-F3BCC4C82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928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55.png"/><Relationship Id="rId7" Type="http://schemas.openxmlformats.org/officeDocument/2006/relationships/image" Target="../media/image5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B52F99-C10D-47A6-9371-9D88E553B656}"/>
              </a:ext>
            </a:extLst>
          </p:cNvPr>
          <p:cNvSpPr/>
          <p:nvPr/>
        </p:nvSpPr>
        <p:spPr>
          <a:xfrm>
            <a:off x="222738" y="750567"/>
            <a:ext cx="1174652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МАДОУ детский сад №1 с. Кармаскалы муниципального района </a:t>
            </a:r>
            <a:r>
              <a:rPr lang="ru-RU" dirty="0" err="1"/>
              <a:t>Кармаскалинский</a:t>
            </a:r>
            <a:r>
              <a:rPr lang="ru-RU" dirty="0"/>
              <a:t> район Республики Башкортостан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Выступление на тему:</a:t>
            </a:r>
          </a:p>
          <a:p>
            <a:pPr algn="ctr"/>
            <a:r>
              <a:rPr lang="ru-RU" dirty="0"/>
              <a:t>«Формирование финансовой грамотности у дошкольников через использование модульной системы посредством игровой деятельности»</a:t>
            </a:r>
          </a:p>
          <a:p>
            <a:pPr algn="ctr"/>
            <a:endParaRPr lang="ru-RU" dirty="0"/>
          </a:p>
          <a:p>
            <a:pPr algn="r"/>
            <a:endParaRPr lang="ru-RU" dirty="0"/>
          </a:p>
          <a:p>
            <a:pPr algn="r"/>
            <a:r>
              <a:rPr lang="ru-RU" dirty="0"/>
              <a:t>Воспитатель: </a:t>
            </a:r>
            <a:r>
              <a:rPr lang="ru-RU" dirty="0" err="1"/>
              <a:t>Булякова</a:t>
            </a:r>
            <a:r>
              <a:rPr lang="ru-RU" dirty="0"/>
              <a:t> Л.П.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 err="1"/>
              <a:t>с.Кармаскалы</a:t>
            </a:r>
            <a:r>
              <a:rPr lang="ru-RU" dirty="0"/>
              <a:t> 2022 г</a:t>
            </a:r>
          </a:p>
        </p:txBody>
      </p:sp>
    </p:spTree>
    <p:extLst>
      <p:ext uri="{BB962C8B-B14F-4D97-AF65-F5344CB8AC3E}">
        <p14:creationId xmlns:p14="http://schemas.microsoft.com/office/powerpoint/2010/main" val="327141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3BB967C-D584-4075-B341-7B69E47DE695}"/>
              </a:ext>
            </a:extLst>
          </p:cNvPr>
          <p:cNvSpPr/>
          <p:nvPr/>
        </p:nvSpPr>
        <p:spPr>
          <a:xfrm>
            <a:off x="3312826" y="198104"/>
            <a:ext cx="8544393" cy="262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этом блоке используются дидактические игры: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«Купи другу подарок», «Что можно купить за деньги?», «Дорого-дешево», «Все ли продается за деньги?».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«Как жили когда не было денег?», «Откуда появилось слово копейка?», «Что такое деньги», «Когда появились первые деньги?».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Настольно-печатные игры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«Разложи монетки по копилкам», «Собери монетку».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альбомов: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«Первые деньги», «Деньги других государств», «Товары, которые выполняли роль денег в старину»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Ручной труд: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вырезаем монеты, купюры для игр.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BE48AD-0750-4280-8EFE-5CEE0B6FBD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6" r="4147" b="4290"/>
          <a:stretch/>
        </p:blipFill>
        <p:spPr>
          <a:xfrm>
            <a:off x="69953" y="1808176"/>
            <a:ext cx="3262657" cy="48517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C92C0F-CACC-4208-BE70-BE95E4F99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2403" y="3016734"/>
            <a:ext cx="3494036" cy="26205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0804D4-0E6C-4317-8E48-F89FED3E42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624" b="10552"/>
          <a:stretch/>
        </p:blipFill>
        <p:spPr>
          <a:xfrm>
            <a:off x="8651060" y="2180924"/>
            <a:ext cx="3470987" cy="44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88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40E68-126E-4BB7-9360-6E80F6DD7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65" b="19432"/>
          <a:stretch/>
        </p:blipFill>
        <p:spPr>
          <a:xfrm>
            <a:off x="6830878" y="3586533"/>
            <a:ext cx="4717806" cy="311720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EBD8B8-C087-45C4-A6DD-470109ACA8CA}"/>
              </a:ext>
            </a:extLst>
          </p:cNvPr>
          <p:cNvSpPr/>
          <p:nvPr/>
        </p:nvSpPr>
        <p:spPr>
          <a:xfrm>
            <a:off x="4711580" y="266673"/>
            <a:ext cx="21192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3 блок: Реклама.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E97BD4-42CB-4181-ABFF-637A49370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55" y="4112462"/>
            <a:ext cx="3596952" cy="27007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7F9566-0D38-43BE-8CC7-6B89787E1B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950" y="266673"/>
            <a:ext cx="2779290" cy="37057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73E2619-2F62-46BE-93C2-4F5D7A72D8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8253" y="771262"/>
            <a:ext cx="2400849" cy="32011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DDB10A-8860-4800-9AA6-4C34E2F5C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4997" y="370830"/>
            <a:ext cx="2751218" cy="306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92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56" y="1554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63D4D0-3F28-441E-A7EB-E11D3E0EB1D9}"/>
              </a:ext>
            </a:extLst>
          </p:cNvPr>
          <p:cNvSpPr/>
          <p:nvPr/>
        </p:nvSpPr>
        <p:spPr>
          <a:xfrm>
            <a:off x="3597639" y="282427"/>
            <a:ext cx="8199620" cy="198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использую изготовление атрибутов для игры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«Модный магазин», «Отдел овощей и фруктов» и прорекламировать его.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Беседы: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«Что такое реклама?», «Где мы видим и зачем нужна реклама?»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Настольно-печатные игры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«Какой товар лишний?», «Угадай профессию»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альбомов: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«Что рекламируют по телевизору»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«Путаница», «Хочу и надо», «Дерево объявлений»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3BB756-CC17-46A6-B990-F19BAAF35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6" y="456728"/>
            <a:ext cx="3542083" cy="26519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9064F9-7907-40D7-B1DD-774466472D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246" y="2546728"/>
            <a:ext cx="3028013" cy="40318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5AB2B3-67E7-4D60-A941-867907295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68" y="2546728"/>
            <a:ext cx="3475022" cy="260626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1BB435-D5E2-43F6-939B-B401010DF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18" y="3487468"/>
            <a:ext cx="4122294" cy="30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40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08EED9C-324E-4119-B22F-F550763248A5}"/>
              </a:ext>
            </a:extLst>
          </p:cNvPr>
          <p:cNvSpPr/>
          <p:nvPr/>
        </p:nvSpPr>
        <p:spPr>
          <a:xfrm>
            <a:off x="3425588" y="266673"/>
            <a:ext cx="53408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4 блок «Полезные навыки и привычки в быту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B9BEA9-E16A-4ED0-BD06-0F7DF44E5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669" y="1271048"/>
            <a:ext cx="3085984" cy="41114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230951-C9C4-465C-9C1B-06458EDAE1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1927" y="968560"/>
            <a:ext cx="2145978" cy="28653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83664D-B837-418C-AF46-4CB09AB0E5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87" r="8651"/>
          <a:stretch/>
        </p:blipFill>
        <p:spPr>
          <a:xfrm>
            <a:off x="230607" y="277154"/>
            <a:ext cx="3120788" cy="26946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6A87AF-9662-4D92-9CAB-06B26C735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520" y="3950023"/>
            <a:ext cx="3728770" cy="28650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1045ABA-B3FA-4C80-A1C9-355B7CEE68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33"/>
          <a:stretch/>
        </p:blipFill>
        <p:spPr>
          <a:xfrm>
            <a:off x="9574820" y="420768"/>
            <a:ext cx="2290927" cy="3413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4120A5-5665-4503-8E47-AEF1A0DD0A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109" y="3326788"/>
            <a:ext cx="2578286" cy="343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72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4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46EF630-9311-4BFA-8276-7D3CF2B612D3}"/>
              </a:ext>
            </a:extLst>
          </p:cNvPr>
          <p:cNvSpPr/>
          <p:nvPr/>
        </p:nvSpPr>
        <p:spPr>
          <a:xfrm>
            <a:off x="2938072" y="0"/>
            <a:ext cx="8874177" cy="3257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используются беседы и проблемные ситуации: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«Почему мама не может купить?», «На что семья тратит деньги», «Могу ли я просить все, что захочу», «Что нельзя купить за деньги?».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Виртуальная экскурсия: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«На ярмарке», «В библиотеку»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Рассматривание альбомов: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«Семейный бюджет», «Хочу и надо», «Первые деньги», «Деньги других государств», «Товары, которые выполняли роль денег в старину»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дидактические игры: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«Какой товар лишний?», «Все по полочкам», «Давай поменяемся», «Много-мало», «Все ли продается за деньги?».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словесные игры: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«Что мне нужно», «Что необходимо человеку»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Сюжетно-ролевая игра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«Магазин», «Семья», «Парикмахерская», «Посещение театра».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13F86C-BE1C-426A-B2FF-B68D7DF88E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27" r="7610" b="5033"/>
          <a:stretch/>
        </p:blipFill>
        <p:spPr>
          <a:xfrm>
            <a:off x="9633679" y="3600378"/>
            <a:ext cx="1828800" cy="28959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598AC7-49A3-4C47-B4DB-303CFFF93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31" y="129159"/>
            <a:ext cx="2784541" cy="37083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2A77BFD-1CB8-4A52-89A9-A0A88D0CC5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531" y="3965087"/>
            <a:ext cx="3475021" cy="26074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719120-E1A7-45E8-A6AA-56C48BF030D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693" r="9897" b="17380"/>
          <a:stretch/>
        </p:blipFill>
        <p:spPr>
          <a:xfrm>
            <a:off x="3948990" y="3333050"/>
            <a:ext cx="2410697" cy="343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71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63D63B-A403-46AF-87E5-FB9D6C7CB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6003" y="3449738"/>
            <a:ext cx="3478833" cy="287178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73DED8-3DD8-4EE1-87E5-454637E0F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4183" y="264577"/>
            <a:ext cx="3528174" cy="26486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48AC031-E16C-4EC5-849D-E0101F9009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15" y="1039092"/>
            <a:ext cx="6120125" cy="45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59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37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63E477-6651-4CD0-AB9B-CEB4F310E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250" y="3301382"/>
            <a:ext cx="4524958" cy="33877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72C4A1-37A6-42D2-A382-F0C57F8A82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80" y="536699"/>
            <a:ext cx="2918070" cy="21885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F03F40-3F05-4FFF-BC7E-6ED3CCBBC5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9801"/>
          <a:stretch/>
        </p:blipFill>
        <p:spPr>
          <a:xfrm>
            <a:off x="737820" y="3659204"/>
            <a:ext cx="2093611" cy="29854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3B9091-2CF6-4F74-82EE-5EA60E0B4F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7105" y="1227674"/>
            <a:ext cx="3757262" cy="28196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9CBEAE3-B683-425F-AE44-4AD06F9F8864}"/>
              </a:ext>
            </a:extLst>
          </p:cNvPr>
          <p:cNvSpPr txBox="1"/>
          <p:nvPr/>
        </p:nvSpPr>
        <p:spPr>
          <a:xfrm>
            <a:off x="4062334" y="993305"/>
            <a:ext cx="33951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Что нельзя купить за деньги.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8C9BBD-4153-4E9F-8DAC-4FFB31EA53AF}"/>
              </a:ext>
            </a:extLst>
          </p:cNvPr>
          <p:cNvSpPr txBox="1"/>
          <p:nvPr/>
        </p:nvSpPr>
        <p:spPr>
          <a:xfrm>
            <a:off x="5226724" y="2691885"/>
            <a:ext cx="1195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Дружбу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DB48F9-C8BE-42A6-9318-43E69FFB6D3D}"/>
              </a:ext>
            </a:extLst>
          </p:cNvPr>
          <p:cNvSpPr txBox="1"/>
          <p:nvPr/>
        </p:nvSpPr>
        <p:spPr>
          <a:xfrm>
            <a:off x="1116108" y="3005232"/>
            <a:ext cx="14303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Здоровье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9EEE92-C318-4641-810A-8736589E61F0}"/>
              </a:ext>
            </a:extLst>
          </p:cNvPr>
          <p:cNvSpPr txBox="1"/>
          <p:nvPr/>
        </p:nvSpPr>
        <p:spPr>
          <a:xfrm>
            <a:off x="9528914" y="660247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Защиту</a:t>
            </a:r>
          </a:p>
        </p:txBody>
      </p:sp>
    </p:spTree>
    <p:extLst>
      <p:ext uri="{BB962C8B-B14F-4D97-AF65-F5344CB8AC3E}">
        <p14:creationId xmlns:p14="http://schemas.microsoft.com/office/powerpoint/2010/main" val="1944015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B52F99-C10D-47A6-9371-9D88E553B656}"/>
              </a:ext>
            </a:extLst>
          </p:cNvPr>
          <p:cNvSpPr/>
          <p:nvPr/>
        </p:nvSpPr>
        <p:spPr>
          <a:xfrm>
            <a:off x="222738" y="750567"/>
            <a:ext cx="1174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FEFF1E-5A85-4EA7-BBDB-C8B9581D1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897" y="797506"/>
            <a:ext cx="4198311" cy="314873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CF7372-D9AC-4B1E-9EEE-24C42E1C2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4761" y="3972191"/>
            <a:ext cx="3554500" cy="25662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C28157-DC6A-4143-864C-331D437D7369}"/>
              </a:ext>
            </a:extLst>
          </p:cNvPr>
          <p:cNvSpPr txBox="1"/>
          <p:nvPr/>
        </p:nvSpPr>
        <p:spPr>
          <a:xfrm>
            <a:off x="8832235" y="2204311"/>
            <a:ext cx="2534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Любовь к Родине.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0E284B-32EF-4819-AF13-DD90E62A8C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79" y="1991329"/>
            <a:ext cx="3356530" cy="44753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86C658-C9F2-4196-A2AD-A332D99C35EA}"/>
              </a:ext>
            </a:extLst>
          </p:cNvPr>
          <p:cNvSpPr txBox="1"/>
          <p:nvPr/>
        </p:nvSpPr>
        <p:spPr>
          <a:xfrm>
            <a:off x="794479" y="1384938"/>
            <a:ext cx="23609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Заботу и любовь</a:t>
            </a:r>
          </a:p>
        </p:txBody>
      </p:sp>
    </p:spTree>
    <p:extLst>
      <p:ext uri="{BB962C8B-B14F-4D97-AF65-F5344CB8AC3E}">
        <p14:creationId xmlns:p14="http://schemas.microsoft.com/office/powerpoint/2010/main" val="4004704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4B7D6E8-A6F3-4FE0-B503-087E2FA2C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22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F29D56-5370-499C-90A4-396A8D668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4" y="940695"/>
            <a:ext cx="3282515" cy="246445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5732DB-262B-45FD-971D-730B503A2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610" y="4265975"/>
            <a:ext cx="1849979" cy="24644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FCDC75-243F-4BE4-B6C8-82938CBAA7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182" y="309848"/>
            <a:ext cx="4029856" cy="30223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E7A9A1-C898-4DEC-91FB-3AFFB9740D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868" y="1138338"/>
            <a:ext cx="4135352" cy="31015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8DBF33-8DAB-4DC7-A233-1B335C440C1F}"/>
              </a:ext>
            </a:extLst>
          </p:cNvPr>
          <p:cNvSpPr txBox="1"/>
          <p:nvPr/>
        </p:nvSpPr>
        <p:spPr>
          <a:xfrm>
            <a:off x="3112064" y="521795"/>
            <a:ext cx="4523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Сюжетно-ролевая игра «Посещение театра»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9CD2C9-052C-449D-8452-7C6F62466E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819" y="3759215"/>
            <a:ext cx="1849979" cy="30223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4A5039-855A-46D4-A144-6F18EBD389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554" y="4438531"/>
            <a:ext cx="1849980" cy="22365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139D8AE-93FF-475E-9A70-DBAF46DF7FD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4" t="17866" r="22148" b="6407"/>
          <a:stretch/>
        </p:blipFill>
        <p:spPr>
          <a:xfrm>
            <a:off x="414496" y="3692742"/>
            <a:ext cx="1849979" cy="310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81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39D5C7F-4EE8-4F88-AB27-16A1A56EB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4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22DE1A-65E1-43CF-BB7C-5376F13001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0" t="17268" r="20765" b="10164"/>
          <a:stretch/>
        </p:blipFill>
        <p:spPr>
          <a:xfrm>
            <a:off x="3210393" y="1680333"/>
            <a:ext cx="5771214" cy="49767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73E39A-4498-4856-9F81-D69905B18B21}"/>
              </a:ext>
            </a:extLst>
          </p:cNvPr>
          <p:cNvSpPr txBox="1"/>
          <p:nvPr/>
        </p:nvSpPr>
        <p:spPr>
          <a:xfrm>
            <a:off x="2368446" y="779489"/>
            <a:ext cx="7090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/>
              <a:t>СПАСИБО за внимание.</a:t>
            </a:r>
          </a:p>
        </p:txBody>
      </p:sp>
    </p:spTree>
    <p:extLst>
      <p:ext uri="{BB962C8B-B14F-4D97-AF65-F5344CB8AC3E}">
        <p14:creationId xmlns:p14="http://schemas.microsoft.com/office/powerpoint/2010/main" val="3531389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147D06-629F-48D6-949A-9A28BDA394B0}"/>
              </a:ext>
            </a:extLst>
          </p:cNvPr>
          <p:cNvSpPr/>
          <p:nvPr/>
        </p:nvSpPr>
        <p:spPr>
          <a:xfrm>
            <a:off x="1805354" y="694070"/>
            <a:ext cx="101287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Федеральный государственный образовательный стандарт дошкольного образования ставит задачу формирования общей культуры личности детей. Экономическая культура дошкольника характеризуется наличием первичных представлений об экономических категориях, интеллектуальных и нравственных качествах. Без сформированных первичных экономических представлений невозможно формирование финансовой грамотности.</a:t>
            </a:r>
          </a:p>
          <a:p>
            <a:r>
              <a:rPr lang="ru-RU" dirty="0"/>
              <a:t>Возникает вопрос: как приобщить детей к финансовой грамотности, не перегружая их сложными терминами, не вдаваясь в подробности экономических механизмов, не лишая их счастливого и беззаботного детства. </a:t>
            </a:r>
          </a:p>
          <a:p>
            <a:endParaRPr lang="ru-RU" dirty="0"/>
          </a:p>
          <a:p>
            <a:r>
              <a:rPr lang="ru-RU" dirty="0"/>
              <a:t>А ответ прост: только в игре, ведь это ведущая деятельность ребенка-дошкольника. Именно через игру ребёнок осваивает и познаёт мир.</a:t>
            </a:r>
          </a:p>
          <a:p>
            <a:r>
              <a:rPr lang="ru-RU" dirty="0"/>
              <a:t>Значит нужно создать для ребенка такие условия, чтобы он сам захотел играть, при этом способствовать обеспечению положительной динамики роста финансовой грамотности воспитанников, через использование модульной системы посредством игровой деятельности. </a:t>
            </a:r>
          </a:p>
          <a:p>
            <a:r>
              <a:rPr lang="ru-RU" dirty="0"/>
              <a:t>Реализуя экономическую программу, использую модульную (блочную)систему, которая способствует формированию финансовой грамотности у дошкольников. </a:t>
            </a:r>
          </a:p>
        </p:txBody>
      </p:sp>
    </p:spTree>
    <p:extLst>
      <p:ext uri="{BB962C8B-B14F-4D97-AF65-F5344CB8AC3E}">
        <p14:creationId xmlns:p14="http://schemas.microsoft.com/office/powerpoint/2010/main" val="2750535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FEBB487-DDBC-4867-8220-109F567C2481}"/>
              </a:ext>
            </a:extLst>
          </p:cNvPr>
          <p:cNvSpPr/>
          <p:nvPr/>
        </p:nvSpPr>
        <p:spPr>
          <a:xfrm>
            <a:off x="2016369" y="612845"/>
            <a:ext cx="96363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Работа с дошкольниками по формированию финансовой грамотности ведется по программе Шатовой.</a:t>
            </a:r>
          </a:p>
          <a:p>
            <a:r>
              <a:rPr lang="ru-RU" dirty="0"/>
              <a:t>Программа состоит из четырёх модулей (блоков), связанных между собой задачами и содержанием:</a:t>
            </a:r>
          </a:p>
          <a:p>
            <a:r>
              <a:rPr lang="ru-RU" dirty="0"/>
              <a:t>1.«Труд — продукт (товар)», </a:t>
            </a:r>
          </a:p>
          <a:p>
            <a:r>
              <a:rPr lang="ru-RU" dirty="0"/>
              <a:t>2.«Деньги, цена (стоимость)», </a:t>
            </a:r>
          </a:p>
          <a:p>
            <a:r>
              <a:rPr lang="ru-RU" dirty="0"/>
              <a:t>3.«Реклама: желания и возможности», </a:t>
            </a:r>
          </a:p>
          <a:p>
            <a:r>
              <a:rPr lang="ru-RU" dirty="0"/>
              <a:t>4.«Полезные навыки и привычки в быту — тоже экономика».</a:t>
            </a:r>
          </a:p>
          <a:p>
            <a:r>
              <a:rPr lang="ru-RU" dirty="0"/>
              <a:t>Каждый блок содержит определенные задачи. Задачи всех блоков реализуются через разные формы работы: рассматривание альбомов, мультфильмов, беседы, проблемные ситуации, рисование, раскрашивание. Большое место занимают игры: дидактические, настольно-печатные, сюжетно-ролевые.</a:t>
            </a:r>
          </a:p>
          <a:p>
            <a:r>
              <a:rPr lang="ru-RU" dirty="0"/>
              <a:t>Очень удобно при планировании работы по финансовой грамотности использовать картотечную систему этих игр по модулям.</a:t>
            </a:r>
          </a:p>
          <a:p>
            <a:r>
              <a:rPr lang="ru-RU" dirty="0"/>
              <a:t>Игры классифицированы по темам, одна и таже игра может использоваться в разных модулях (с разными задачами).</a:t>
            </a:r>
          </a:p>
        </p:txBody>
      </p:sp>
    </p:spTree>
    <p:extLst>
      <p:ext uri="{BB962C8B-B14F-4D97-AF65-F5344CB8AC3E}">
        <p14:creationId xmlns:p14="http://schemas.microsoft.com/office/powerpoint/2010/main" val="156312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4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B52F99-C10D-47A6-9371-9D88E553B656}"/>
              </a:ext>
            </a:extLst>
          </p:cNvPr>
          <p:cNvSpPr/>
          <p:nvPr/>
        </p:nvSpPr>
        <p:spPr>
          <a:xfrm>
            <a:off x="3011658" y="370351"/>
            <a:ext cx="5383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 модуль(блок: )Труд -продукт (товар)и профессии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A6D80E-9AD3-4D66-963B-CB1376066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012" y="1219555"/>
            <a:ext cx="2863568" cy="46715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765648-871C-4C33-AF11-3D18229CD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8592" y="1634546"/>
            <a:ext cx="5216166" cy="39592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A872AE-247D-4796-B714-49C0005D2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01" y="1696704"/>
            <a:ext cx="2360389" cy="426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5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C309AD3-87F9-49C4-B2FB-1CD2BB36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B52F99-C10D-47A6-9371-9D88E553B656}"/>
              </a:ext>
            </a:extLst>
          </p:cNvPr>
          <p:cNvSpPr/>
          <p:nvPr/>
        </p:nvSpPr>
        <p:spPr>
          <a:xfrm>
            <a:off x="222739" y="750567"/>
            <a:ext cx="286928" cy="448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5EF47D-DAE3-4F8C-80B6-EE0305CD932D}"/>
              </a:ext>
            </a:extLst>
          </p:cNvPr>
          <p:cNvSpPr txBox="1"/>
          <p:nvPr/>
        </p:nvSpPr>
        <p:spPr>
          <a:xfrm>
            <a:off x="798027" y="183550"/>
            <a:ext cx="107246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Здесь используются дидактические игры</a:t>
            </a:r>
            <a:r>
              <a:rPr lang="ru-RU" dirty="0"/>
              <a:t> «Профессии», «Кем быть?».</a:t>
            </a:r>
          </a:p>
          <a:p>
            <a:r>
              <a:rPr lang="ru-RU" b="1" dirty="0"/>
              <a:t>Беседы: </a:t>
            </a:r>
            <a:r>
              <a:rPr lang="ru-RU" dirty="0"/>
              <a:t>«Что такое труд?», «Кем работают мои родители», «Кем стану я когда вырасту?»</a:t>
            </a:r>
          </a:p>
          <a:p>
            <a:r>
              <a:rPr lang="ru-RU" b="1" dirty="0"/>
              <a:t>Настольно-печатные игры</a:t>
            </a:r>
            <a:r>
              <a:rPr lang="ru-RU" dirty="0"/>
              <a:t> «Какой товар лишний?», «Угадай профессию»</a:t>
            </a:r>
          </a:p>
          <a:p>
            <a:r>
              <a:rPr lang="ru-RU" b="1" dirty="0"/>
              <a:t>Рассматривание альбомов: </a:t>
            </a:r>
            <a:r>
              <a:rPr lang="ru-RU" dirty="0"/>
              <a:t>«Что такое профессия», «Все профессии важны», «Кому что надо для работы»</a:t>
            </a:r>
          </a:p>
          <a:p>
            <a:r>
              <a:rPr lang="ru-RU" b="1" dirty="0"/>
              <a:t>Раскраски:</a:t>
            </a:r>
            <a:r>
              <a:rPr lang="ru-RU" dirty="0"/>
              <a:t> «Профессии», «Сказочные герои»</a:t>
            </a:r>
            <a:endParaRPr lang="ru-RU" b="1" dirty="0"/>
          </a:p>
          <a:p>
            <a:r>
              <a:rPr lang="ru-RU" b="1" dirty="0"/>
              <a:t>Сюжетно-ролевая игра:</a:t>
            </a:r>
            <a:r>
              <a:rPr lang="ru-RU" dirty="0"/>
              <a:t> «Супермаркет», «Парикмахерская», «Сбербанк»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6B958F-12DD-4F4E-BA72-34B79BF083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7" t="13846" r="4358" b="24786"/>
          <a:stretch/>
        </p:blipFill>
        <p:spPr>
          <a:xfrm>
            <a:off x="2885080" y="2804160"/>
            <a:ext cx="5626773" cy="33645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C376B4-7D90-45DB-B39F-9BEC99B54E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93" b="11576"/>
          <a:stretch/>
        </p:blipFill>
        <p:spPr>
          <a:xfrm>
            <a:off x="8826202" y="1800382"/>
            <a:ext cx="3167678" cy="28341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0EDBDD-B319-413A-9C07-394FAAA3ED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" t="9616"/>
          <a:stretch/>
        </p:blipFill>
        <p:spPr>
          <a:xfrm>
            <a:off x="393079" y="2445819"/>
            <a:ext cx="2269092" cy="417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87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E203DE-327A-47D1-8C37-5FB9F191A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535" y="1961122"/>
            <a:ext cx="4861757" cy="36463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D041D4-B228-4E7C-9F00-BC636E444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4724" y="1961122"/>
            <a:ext cx="4877623" cy="36582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07A987-AD07-49DB-9691-CFA750234933}"/>
              </a:ext>
            </a:extLst>
          </p:cNvPr>
          <p:cNvSpPr txBox="1"/>
          <p:nvPr/>
        </p:nvSpPr>
        <p:spPr>
          <a:xfrm>
            <a:off x="1740501" y="1459120"/>
            <a:ext cx="349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Наблюдение за работой повара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1D6A9D-4D6E-4591-80DA-12D931B9ABA3}"/>
              </a:ext>
            </a:extLst>
          </p:cNvPr>
          <p:cNvSpPr txBox="1"/>
          <p:nvPr/>
        </p:nvSpPr>
        <p:spPr>
          <a:xfrm>
            <a:off x="7395150" y="1459120"/>
            <a:ext cx="3577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Экскурсия в медицинский кабинет</a:t>
            </a:r>
          </a:p>
        </p:txBody>
      </p:sp>
    </p:spTree>
    <p:extLst>
      <p:ext uri="{BB962C8B-B14F-4D97-AF65-F5344CB8AC3E}">
        <p14:creationId xmlns:p14="http://schemas.microsoft.com/office/powerpoint/2010/main" val="440791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6D4C4C-F50D-428C-B597-6B2B66A25D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452" r="12623" b="2152"/>
          <a:stretch/>
        </p:blipFill>
        <p:spPr>
          <a:xfrm>
            <a:off x="3714294" y="768650"/>
            <a:ext cx="4763409" cy="32896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0663DE-998F-4B95-967A-C2EA70F410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280" r="8782" b="5655"/>
          <a:stretch/>
        </p:blipFill>
        <p:spPr>
          <a:xfrm>
            <a:off x="326920" y="1637387"/>
            <a:ext cx="3060454" cy="42203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EDA98B-4667-42B2-B12C-1B4747F13F1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084"/>
          <a:stretch/>
        </p:blipFill>
        <p:spPr>
          <a:xfrm>
            <a:off x="8804622" y="1374530"/>
            <a:ext cx="3060457" cy="41089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8BAA8-56C9-4A30-8D3D-F2E6C53E4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703" y="4211437"/>
            <a:ext cx="3601146" cy="24003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8EE9B2-FF4E-4E20-89C4-EDD6A5C3A7BB}"/>
              </a:ext>
            </a:extLst>
          </p:cNvPr>
          <p:cNvSpPr txBox="1"/>
          <p:nvPr/>
        </p:nvSpPr>
        <p:spPr>
          <a:xfrm>
            <a:off x="3583624" y="246218"/>
            <a:ext cx="3865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Сюжетно-ролевая ига «Супермаркет»</a:t>
            </a:r>
          </a:p>
        </p:txBody>
      </p:sp>
    </p:spTree>
    <p:extLst>
      <p:ext uri="{BB962C8B-B14F-4D97-AF65-F5344CB8AC3E}">
        <p14:creationId xmlns:p14="http://schemas.microsoft.com/office/powerpoint/2010/main" val="1434753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90159A-69BB-4191-842D-1E99617DDEEC}"/>
              </a:ext>
            </a:extLst>
          </p:cNvPr>
          <p:cNvSpPr/>
          <p:nvPr/>
        </p:nvSpPr>
        <p:spPr>
          <a:xfrm>
            <a:off x="4707028" y="219781"/>
            <a:ext cx="1943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2 блок: Деньги</a:t>
            </a:r>
            <a:r>
              <a:rPr lang="ru-RU" dirty="0"/>
              <a:t>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12BA28-B8C9-4871-8DCF-3D2A070DF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04" y="2815555"/>
            <a:ext cx="2879776" cy="38376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7C5F3DF-E2DF-4F9E-9FD7-6AC624E34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601" y="359566"/>
            <a:ext cx="3486283" cy="26084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629453-4442-44BE-ACBC-3DC1060213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1984" y="839672"/>
            <a:ext cx="4953696" cy="371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CF664-BD04-461B-9BFB-57AD6D8EA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5D4EBF-949E-42C6-9CCD-387B4C5E9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82" r="15338"/>
          <a:stretch/>
        </p:blipFill>
        <p:spPr>
          <a:xfrm>
            <a:off x="8603993" y="3619511"/>
            <a:ext cx="3024554" cy="30970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E32B04-A0C2-486B-AEF1-BAC465B08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7383">
            <a:off x="6210157" y="206419"/>
            <a:ext cx="4450466" cy="34628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36589E-EDFE-46F9-B544-E66BEC290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0257" y="3744451"/>
            <a:ext cx="3804234" cy="2859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7D1A36-6694-4AB0-B707-1D7120C62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453" y="3540256"/>
            <a:ext cx="2383743" cy="31762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938F66-64D9-4724-AA8F-D1B5B60C0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327" y="489856"/>
            <a:ext cx="3812361" cy="285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477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791</Words>
  <Application>Microsoft Office PowerPoint</Application>
  <PresentationFormat>Широкоэкранный</PresentationFormat>
  <Paragraphs>70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Ляйсан Булякова</dc:creator>
  <cp:lastModifiedBy>malikbulakov@gmail.com</cp:lastModifiedBy>
  <cp:revision>10</cp:revision>
  <dcterms:created xsi:type="dcterms:W3CDTF">2022-11-02T18:22:25Z</dcterms:created>
  <dcterms:modified xsi:type="dcterms:W3CDTF">2022-11-16T19:15:52Z</dcterms:modified>
</cp:coreProperties>
</file>